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2"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525A9-0346-18AD-5CE3-7ABD46179553}" v="4" dt="2020-10-19T19:38:58.504"/>
    <p1510:client id="{1EE463A5-3488-F5EC-F3FF-C94846365BF9}" v="1680" dt="2020-10-19T19:10:05.228"/>
    <p1510:client id="{23739BC4-AE22-66C3-14EF-19B8FF29F369}" v="3" dt="2020-10-19T20:27:14.562"/>
    <p1510:client id="{5CDDB4BB-EDF8-DF6C-0826-089DB774D504}" v="32" dt="2020-10-19T20:25:05.538"/>
    <p1510:client id="{C4AE9041-19C4-4E02-A02C-D4EF620C3A3A}" v="2615" dt="2020-10-19T17:49:15.080"/>
    <p1510:client id="{DB39C555-3492-24BB-D86C-AAE87C4A0E09}" v="61" dt="2020-10-19T19:56:54.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10/21/2020</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69707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10/21/2020</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6242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10/21/2020</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4653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10/21/2020</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3871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10/21/2020</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596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10/21/2020</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354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10/21/2020</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0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10/21/2020</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4841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10/21/2020</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8242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10/21/2020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6210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10/21/2020</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5395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10/21/2020</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a:p>
        </p:txBody>
      </p:sp>
    </p:spTree>
    <p:extLst>
      <p:ext uri="{BB962C8B-B14F-4D97-AF65-F5344CB8AC3E}">
        <p14:creationId xmlns:p14="http://schemas.microsoft.com/office/powerpoint/2010/main" val="18172512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ED1CB2-5CEA-48E9-80F1-708092D25C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0" y="10"/>
            <a:ext cx="12191978" cy="6857990"/>
          </a:xfrm>
          <a:prstGeom prst="rect">
            <a:avLst/>
          </a:prstGeom>
          <a:ln w="28575">
            <a:noFill/>
          </a:ln>
        </p:spPr>
      </p:pic>
      <p:sp>
        <p:nvSpPr>
          <p:cNvPr id="11" name="Rectangle 10">
            <a:extLst>
              <a:ext uri="{FF2B5EF4-FFF2-40B4-BE49-F238E27FC236}">
                <a16:creationId xmlns:a16="http://schemas.microsoft.com/office/drawing/2014/main" id="{D115D553-F1E2-4033-8E29-ECED90BF5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7167"/>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rgbClr val="FFFFFF"/>
          </a:solid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7167"/>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6902"/>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rgbClr val="FFFFFF"/>
          </a:solid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6902"/>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grpSp>
        <p:nvGrpSpPr>
          <p:cNvPr id="21" name="Group 20">
            <a:extLst>
              <a:ext uri="{FF2B5EF4-FFF2-40B4-BE49-F238E27FC236}">
                <a16:creationId xmlns:a16="http://schemas.microsoft.com/office/drawing/2014/main" id="{BB7A900B-006E-46F4-831E-5AABAEE45E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492" y="1103896"/>
            <a:ext cx="4965868" cy="4598497"/>
            <a:chOff x="1674895" y="1345036"/>
            <a:chExt cx="5428610" cy="4210939"/>
          </a:xfrm>
        </p:grpSpPr>
        <p:sp>
          <p:nvSpPr>
            <p:cNvPr id="22" name="Rectangle 21">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5" name="Rectangle 24">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2"/>
            <a:ext cx="4860256" cy="452926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4039" y="1254952"/>
            <a:ext cx="4965868" cy="2939655"/>
          </a:xfrm>
        </p:spPr>
        <p:txBody>
          <a:bodyPr>
            <a:normAutofit/>
          </a:bodyPr>
          <a:lstStyle/>
          <a:p>
            <a:r>
              <a:rPr lang="en-US" sz="4000" dirty="0">
                <a:latin typeface="Avenir Next LT Pro"/>
                <a:ea typeface="Source Sans Pro SemiBold"/>
              </a:rPr>
              <a:t>COVID-19 Education for student athletes</a:t>
            </a:r>
            <a:endParaRPr lang="en-US" sz="4000" dirty="0">
              <a:latin typeface="Avenir Next LT Pro"/>
            </a:endParaRPr>
          </a:p>
        </p:txBody>
      </p:sp>
      <p:sp>
        <p:nvSpPr>
          <p:cNvPr id="3" name="Subtitle 2"/>
          <p:cNvSpPr>
            <a:spLocks noGrp="1"/>
          </p:cNvSpPr>
          <p:nvPr>
            <p:ph type="subTitle" idx="1"/>
          </p:nvPr>
        </p:nvSpPr>
        <p:spPr>
          <a:xfrm>
            <a:off x="828946" y="4467939"/>
            <a:ext cx="4324642" cy="518722"/>
          </a:xfrm>
        </p:spPr>
        <p:txBody>
          <a:bodyPr vert="horz" lIns="91440" tIns="45720" rIns="91440" bIns="45720" rtlCol="0" anchor="t">
            <a:normAutofit/>
          </a:bodyPr>
          <a:lstStyle/>
          <a:p>
            <a:r>
              <a:rPr lang="en-US" b="1" dirty="0" err="1"/>
              <a:t>fusd</a:t>
            </a:r>
            <a:endParaRPr lang="en-US" b="1" dirty="0"/>
          </a:p>
        </p:txBody>
      </p:sp>
      <p:sp>
        <p:nvSpPr>
          <p:cNvPr id="27" name="Oval 2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a16="http://schemas.microsoft.com/office/drawing/2014/main" id="{EDC9767C-AD6D-46BC-B9A8-B8B73DF2F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068" y="1763486"/>
            <a:ext cx="6120454" cy="3168386"/>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thlete running">
            <a:extLst>
              <a:ext uri="{FF2B5EF4-FFF2-40B4-BE49-F238E27FC236}">
                <a16:creationId xmlns:a16="http://schemas.microsoft.com/office/drawing/2014/main" id="{35BB3A7F-5015-4255-85E6-30F35DCFF9B9}"/>
              </a:ext>
            </a:extLst>
          </p:cNvPr>
          <p:cNvPicPr>
            <a:picLocks noChangeAspect="1"/>
          </p:cNvPicPr>
          <p:nvPr/>
        </p:nvPicPr>
        <p:blipFill>
          <a:blip r:embed="rId2"/>
          <a:stretch>
            <a:fillRect/>
          </a:stretch>
        </p:blipFill>
        <p:spPr>
          <a:xfrm>
            <a:off x="0" y="0"/>
            <a:ext cx="12153900" cy="6858000"/>
          </a:xfrm>
          <a:prstGeom prst="rect">
            <a:avLst/>
          </a:prstGeom>
        </p:spPr>
      </p:pic>
      <p:sp>
        <p:nvSpPr>
          <p:cNvPr id="3" name="TextBox 2">
            <a:extLst>
              <a:ext uri="{FF2B5EF4-FFF2-40B4-BE49-F238E27FC236}">
                <a16:creationId xmlns:a16="http://schemas.microsoft.com/office/drawing/2014/main" id="{CF912981-070D-495B-89AC-4E7FEF2A4C1D}"/>
              </a:ext>
            </a:extLst>
          </p:cNvPr>
          <p:cNvSpPr txBox="1"/>
          <p:nvPr/>
        </p:nvSpPr>
        <p:spPr>
          <a:xfrm>
            <a:off x="525577" y="725159"/>
            <a:ext cx="6036054" cy="5124480"/>
          </a:xfrm>
          <a:prstGeom prst="rect">
            <a:avLst/>
          </a:prstGeom>
          <a:solidFill>
            <a:srgbClr val="B3B3B3">
              <a:alpha val="65000"/>
            </a:srgbClr>
          </a:solidFill>
          <a:ln w="28575">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b="1">
              <a:solidFill>
                <a:schemeClr val="bg1"/>
              </a:solidFill>
            </a:endParaRPr>
          </a:p>
          <a:p>
            <a:r>
              <a:rPr lang="en-US" sz="2400" b="1">
                <a:solidFill>
                  <a:schemeClr val="bg1"/>
                </a:solidFill>
              </a:rPr>
              <a:t>The COVID-19 pandemic has presented many challenges to our daily lives, including returning to school and athletics. As we begin to bring back student athletes (</a:t>
            </a:r>
            <a:r>
              <a:rPr lang="en-US" sz="2400" b="1" i="1">
                <a:solidFill>
                  <a:schemeClr val="bg1"/>
                </a:solidFill>
              </a:rPr>
              <a:t>you!</a:t>
            </a:r>
            <a:r>
              <a:rPr lang="en-US" sz="2400" b="1">
                <a:solidFill>
                  <a:schemeClr val="bg1"/>
                </a:solidFill>
              </a:rPr>
              <a:t>) to campus for conditioning only, it's important that you know:</a:t>
            </a:r>
            <a:endParaRPr lang="en-US" sz="2400">
              <a:solidFill>
                <a:schemeClr val="bg1"/>
              </a:solidFill>
            </a:endParaRPr>
          </a:p>
          <a:p>
            <a:endParaRPr lang="en-US" sz="1100" b="1">
              <a:solidFill>
                <a:schemeClr val="bg1"/>
              </a:solidFill>
            </a:endParaRPr>
          </a:p>
          <a:p>
            <a:pPr marL="742950" lvl="1" indent="-285750">
              <a:buFont typeface="Arial"/>
              <a:buChar char="•"/>
            </a:pPr>
            <a:r>
              <a:rPr lang="en-US" sz="2400" i="1">
                <a:solidFill>
                  <a:schemeClr val="bg1"/>
                </a:solidFill>
              </a:rPr>
              <a:t>How the virus spreads</a:t>
            </a:r>
          </a:p>
          <a:p>
            <a:pPr marL="742950" lvl="1" indent="-285750">
              <a:buFont typeface="Arial"/>
              <a:buChar char="•"/>
            </a:pPr>
            <a:r>
              <a:rPr lang="en-US" sz="2400" i="1">
                <a:solidFill>
                  <a:schemeClr val="bg1"/>
                </a:solidFill>
              </a:rPr>
              <a:t>Steps you can take to reduce your risk of getting sick </a:t>
            </a:r>
          </a:p>
          <a:p>
            <a:pPr marL="742950" lvl="1" indent="-285750">
              <a:buFont typeface="Arial"/>
              <a:buChar char="•"/>
            </a:pPr>
            <a:r>
              <a:rPr lang="en-US" sz="2400" i="1">
                <a:solidFill>
                  <a:schemeClr val="bg1"/>
                </a:solidFill>
              </a:rPr>
              <a:t>How to prepare yourself to participate in physical activity </a:t>
            </a:r>
          </a:p>
          <a:p>
            <a:pPr marL="742950" lvl="1" indent="-285750">
              <a:buFont typeface="Arial"/>
              <a:buChar char="•"/>
            </a:pPr>
            <a:endParaRPr lang="en-US">
              <a:solidFill>
                <a:schemeClr val="bg1"/>
              </a:solidFill>
            </a:endParaRPr>
          </a:p>
        </p:txBody>
      </p:sp>
    </p:spTree>
    <p:extLst>
      <p:ext uri="{BB962C8B-B14F-4D97-AF65-F5344CB8AC3E}">
        <p14:creationId xmlns:p14="http://schemas.microsoft.com/office/powerpoint/2010/main" val="183882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se-up of basketball hoop">
            <a:extLst>
              <a:ext uri="{FF2B5EF4-FFF2-40B4-BE49-F238E27FC236}">
                <a16:creationId xmlns:a16="http://schemas.microsoft.com/office/drawing/2014/main" id="{F2FDD637-F747-4653-8EC3-EAEDF76B539B}"/>
              </a:ext>
            </a:extLst>
          </p:cNvPr>
          <p:cNvPicPr>
            <a:picLocks noChangeAspect="1"/>
          </p:cNvPicPr>
          <p:nvPr/>
        </p:nvPicPr>
        <p:blipFill>
          <a:blip r:embed="rId2"/>
          <a:stretch>
            <a:fillRect/>
          </a:stretch>
        </p:blipFill>
        <p:spPr>
          <a:xfrm>
            <a:off x="3718" y="-2237"/>
            <a:ext cx="12184563" cy="6862473"/>
          </a:xfrm>
          <a:prstGeom prst="rect">
            <a:avLst/>
          </a:prstGeom>
        </p:spPr>
      </p:pic>
      <p:sp>
        <p:nvSpPr>
          <p:cNvPr id="3" name="TextBox 2">
            <a:extLst>
              <a:ext uri="{FF2B5EF4-FFF2-40B4-BE49-F238E27FC236}">
                <a16:creationId xmlns:a16="http://schemas.microsoft.com/office/drawing/2014/main" id="{D3DA7A07-FFA2-4693-9EB7-BBB0534223F1}"/>
              </a:ext>
            </a:extLst>
          </p:cNvPr>
          <p:cNvSpPr txBox="1"/>
          <p:nvPr/>
        </p:nvSpPr>
        <p:spPr>
          <a:xfrm>
            <a:off x="302078" y="833670"/>
            <a:ext cx="7931298" cy="5278368"/>
          </a:xfrm>
          <a:prstGeom prst="rect">
            <a:avLst/>
          </a:prstGeom>
          <a:solidFill>
            <a:srgbClr val="B38484">
              <a:alpha val="75000"/>
            </a:srgbClr>
          </a:solidFill>
          <a:ln w="28575">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dirty="0"/>
          </a:p>
          <a:p>
            <a:r>
              <a:rPr lang="en-US" sz="2800" b="1" dirty="0"/>
              <a:t>It's important to understand how COVID-19 spreads. Since we don't have a vaccine, the best way to prevent this illness is to avoid being exposed. The virus is thought to be spread:</a:t>
            </a:r>
          </a:p>
          <a:p>
            <a:pPr marL="742950" lvl="1" indent="-285750">
              <a:buFont typeface="Arial"/>
              <a:buChar char="•"/>
            </a:pPr>
            <a:r>
              <a:rPr lang="en-US" sz="2800" i="1" dirty="0"/>
              <a:t>Between people in close contact with each other</a:t>
            </a:r>
          </a:p>
          <a:p>
            <a:pPr marL="742950" lvl="1" indent="-285750">
              <a:buFont typeface="Arial"/>
              <a:buChar char="•"/>
            </a:pPr>
            <a:r>
              <a:rPr lang="en-US" sz="2800" i="1" dirty="0"/>
              <a:t>Through respiratory droplets when an infected person coughs, sneezes, or talks</a:t>
            </a:r>
          </a:p>
          <a:p>
            <a:pPr marL="742950" lvl="1" indent="-285750">
              <a:buFont typeface="Arial"/>
              <a:buChar char="•"/>
            </a:pPr>
            <a:r>
              <a:rPr lang="en-US" sz="2800" i="1" dirty="0"/>
              <a:t>Possibly from people who are not showing symptoms </a:t>
            </a:r>
          </a:p>
          <a:p>
            <a:endParaRPr lang="en-US" dirty="0"/>
          </a:p>
        </p:txBody>
      </p:sp>
      <p:sp>
        <p:nvSpPr>
          <p:cNvPr id="5" name="TextBox 4">
            <a:extLst>
              <a:ext uri="{FF2B5EF4-FFF2-40B4-BE49-F238E27FC236}">
                <a16:creationId xmlns:a16="http://schemas.microsoft.com/office/drawing/2014/main" id="{F53A87FC-3C34-4A42-926D-F42AE9A95714}"/>
              </a:ext>
            </a:extLst>
          </p:cNvPr>
          <p:cNvSpPr txBox="1"/>
          <p:nvPr/>
        </p:nvSpPr>
        <p:spPr>
          <a:xfrm rot="300000">
            <a:off x="8530195" y="804738"/>
            <a:ext cx="3361265" cy="5478423"/>
          </a:xfrm>
          <a:custGeom>
            <a:avLst/>
            <a:gdLst>
              <a:gd name="connsiteX0" fmla="*/ 0 w 3361265"/>
              <a:gd name="connsiteY0" fmla="*/ 0 h 5478423"/>
              <a:gd name="connsiteX1" fmla="*/ 459373 w 3361265"/>
              <a:gd name="connsiteY1" fmla="*/ 0 h 5478423"/>
              <a:gd name="connsiteX2" fmla="*/ 985971 w 3361265"/>
              <a:gd name="connsiteY2" fmla="*/ 0 h 5478423"/>
              <a:gd name="connsiteX3" fmla="*/ 1512569 w 3361265"/>
              <a:gd name="connsiteY3" fmla="*/ 0 h 5478423"/>
              <a:gd name="connsiteX4" fmla="*/ 2039167 w 3361265"/>
              <a:gd name="connsiteY4" fmla="*/ 0 h 5478423"/>
              <a:gd name="connsiteX5" fmla="*/ 2532153 w 3361265"/>
              <a:gd name="connsiteY5" fmla="*/ 0 h 5478423"/>
              <a:gd name="connsiteX6" fmla="*/ 3361265 w 3361265"/>
              <a:gd name="connsiteY6" fmla="*/ 0 h 5478423"/>
              <a:gd name="connsiteX7" fmla="*/ 3361265 w 3361265"/>
              <a:gd name="connsiteY7" fmla="*/ 383490 h 5478423"/>
              <a:gd name="connsiteX8" fmla="*/ 3361265 w 3361265"/>
              <a:gd name="connsiteY8" fmla="*/ 931332 h 5478423"/>
              <a:gd name="connsiteX9" fmla="*/ 3361265 w 3361265"/>
              <a:gd name="connsiteY9" fmla="*/ 1424390 h 5478423"/>
              <a:gd name="connsiteX10" fmla="*/ 3361265 w 3361265"/>
              <a:gd name="connsiteY10" fmla="*/ 2027017 h 5478423"/>
              <a:gd name="connsiteX11" fmla="*/ 3361265 w 3361265"/>
              <a:gd name="connsiteY11" fmla="*/ 2410506 h 5478423"/>
              <a:gd name="connsiteX12" fmla="*/ 3361265 w 3361265"/>
              <a:gd name="connsiteY12" fmla="*/ 3067917 h 5478423"/>
              <a:gd name="connsiteX13" fmla="*/ 3361265 w 3361265"/>
              <a:gd name="connsiteY13" fmla="*/ 3670543 h 5478423"/>
              <a:gd name="connsiteX14" fmla="*/ 3361265 w 3361265"/>
              <a:gd name="connsiteY14" fmla="*/ 4163601 h 5478423"/>
              <a:gd name="connsiteX15" fmla="*/ 3361265 w 3361265"/>
              <a:gd name="connsiteY15" fmla="*/ 4601875 h 5478423"/>
              <a:gd name="connsiteX16" fmla="*/ 3361265 w 3361265"/>
              <a:gd name="connsiteY16" fmla="*/ 5478423 h 5478423"/>
              <a:gd name="connsiteX17" fmla="*/ 2834667 w 3361265"/>
              <a:gd name="connsiteY17" fmla="*/ 5478423 h 5478423"/>
              <a:gd name="connsiteX18" fmla="*/ 2240843 w 3361265"/>
              <a:gd name="connsiteY18" fmla="*/ 5478423 h 5478423"/>
              <a:gd name="connsiteX19" fmla="*/ 1680633 w 3361265"/>
              <a:gd name="connsiteY19" fmla="*/ 5478423 h 5478423"/>
              <a:gd name="connsiteX20" fmla="*/ 1221260 w 3361265"/>
              <a:gd name="connsiteY20" fmla="*/ 5478423 h 5478423"/>
              <a:gd name="connsiteX21" fmla="*/ 728274 w 3361265"/>
              <a:gd name="connsiteY21" fmla="*/ 5478423 h 5478423"/>
              <a:gd name="connsiteX22" fmla="*/ 0 w 3361265"/>
              <a:gd name="connsiteY22" fmla="*/ 5478423 h 5478423"/>
              <a:gd name="connsiteX23" fmla="*/ 0 w 3361265"/>
              <a:gd name="connsiteY23" fmla="*/ 4930581 h 5478423"/>
              <a:gd name="connsiteX24" fmla="*/ 0 w 3361265"/>
              <a:gd name="connsiteY24" fmla="*/ 4327954 h 5478423"/>
              <a:gd name="connsiteX25" fmla="*/ 0 w 3361265"/>
              <a:gd name="connsiteY25" fmla="*/ 3780112 h 5478423"/>
              <a:gd name="connsiteX26" fmla="*/ 0 w 3361265"/>
              <a:gd name="connsiteY26" fmla="*/ 3232270 h 5478423"/>
              <a:gd name="connsiteX27" fmla="*/ 0 w 3361265"/>
              <a:gd name="connsiteY27" fmla="*/ 2574859 h 5478423"/>
              <a:gd name="connsiteX28" fmla="*/ 0 w 3361265"/>
              <a:gd name="connsiteY28" fmla="*/ 2027017 h 5478423"/>
              <a:gd name="connsiteX29" fmla="*/ 0 w 3361265"/>
              <a:gd name="connsiteY29" fmla="*/ 1479174 h 5478423"/>
              <a:gd name="connsiteX30" fmla="*/ 0 w 3361265"/>
              <a:gd name="connsiteY30" fmla="*/ 1095685 h 5478423"/>
              <a:gd name="connsiteX31" fmla="*/ 0 w 3361265"/>
              <a:gd name="connsiteY31" fmla="*/ 712195 h 5478423"/>
              <a:gd name="connsiteX32" fmla="*/ 0 w 3361265"/>
              <a:gd name="connsiteY32" fmla="*/ 0 h 54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1265" h="5478423" fill="none" extrusionOk="0">
                <a:moveTo>
                  <a:pt x="0" y="0"/>
                </a:moveTo>
                <a:cubicBezTo>
                  <a:pt x="118603" y="-52047"/>
                  <a:pt x="335000" y="43054"/>
                  <a:pt x="459373" y="0"/>
                </a:cubicBezTo>
                <a:cubicBezTo>
                  <a:pt x="583746" y="-43054"/>
                  <a:pt x="735445" y="55038"/>
                  <a:pt x="985971" y="0"/>
                </a:cubicBezTo>
                <a:cubicBezTo>
                  <a:pt x="1236497" y="-55038"/>
                  <a:pt x="1381888" y="24118"/>
                  <a:pt x="1512569" y="0"/>
                </a:cubicBezTo>
                <a:cubicBezTo>
                  <a:pt x="1643250" y="-24118"/>
                  <a:pt x="1808954" y="3685"/>
                  <a:pt x="2039167" y="0"/>
                </a:cubicBezTo>
                <a:cubicBezTo>
                  <a:pt x="2269380" y="-3685"/>
                  <a:pt x="2383885" y="35369"/>
                  <a:pt x="2532153" y="0"/>
                </a:cubicBezTo>
                <a:cubicBezTo>
                  <a:pt x="2680421" y="-35369"/>
                  <a:pt x="3110318" y="64621"/>
                  <a:pt x="3361265" y="0"/>
                </a:cubicBezTo>
                <a:cubicBezTo>
                  <a:pt x="3390032" y="85999"/>
                  <a:pt x="3329627" y="231871"/>
                  <a:pt x="3361265" y="383490"/>
                </a:cubicBezTo>
                <a:cubicBezTo>
                  <a:pt x="3392903" y="535109"/>
                  <a:pt x="3338453" y="686533"/>
                  <a:pt x="3361265" y="931332"/>
                </a:cubicBezTo>
                <a:cubicBezTo>
                  <a:pt x="3384077" y="1176131"/>
                  <a:pt x="3303645" y="1181271"/>
                  <a:pt x="3361265" y="1424390"/>
                </a:cubicBezTo>
                <a:cubicBezTo>
                  <a:pt x="3418885" y="1667509"/>
                  <a:pt x="3355787" y="1812232"/>
                  <a:pt x="3361265" y="2027017"/>
                </a:cubicBezTo>
                <a:cubicBezTo>
                  <a:pt x="3366743" y="2241802"/>
                  <a:pt x="3329534" y="2318076"/>
                  <a:pt x="3361265" y="2410506"/>
                </a:cubicBezTo>
                <a:cubicBezTo>
                  <a:pt x="3392996" y="2502936"/>
                  <a:pt x="3302403" y="2741962"/>
                  <a:pt x="3361265" y="3067917"/>
                </a:cubicBezTo>
                <a:cubicBezTo>
                  <a:pt x="3420127" y="3393872"/>
                  <a:pt x="3344887" y="3405880"/>
                  <a:pt x="3361265" y="3670543"/>
                </a:cubicBezTo>
                <a:cubicBezTo>
                  <a:pt x="3377643" y="3935206"/>
                  <a:pt x="3324171" y="3971758"/>
                  <a:pt x="3361265" y="4163601"/>
                </a:cubicBezTo>
                <a:cubicBezTo>
                  <a:pt x="3398359" y="4355444"/>
                  <a:pt x="3355034" y="4407450"/>
                  <a:pt x="3361265" y="4601875"/>
                </a:cubicBezTo>
                <a:cubicBezTo>
                  <a:pt x="3367496" y="4796300"/>
                  <a:pt x="3329748" y="5244834"/>
                  <a:pt x="3361265" y="5478423"/>
                </a:cubicBezTo>
                <a:cubicBezTo>
                  <a:pt x="3230374" y="5521061"/>
                  <a:pt x="2971529" y="5425814"/>
                  <a:pt x="2834667" y="5478423"/>
                </a:cubicBezTo>
                <a:cubicBezTo>
                  <a:pt x="2697805" y="5531032"/>
                  <a:pt x="2431754" y="5442790"/>
                  <a:pt x="2240843" y="5478423"/>
                </a:cubicBezTo>
                <a:cubicBezTo>
                  <a:pt x="2049932" y="5514056"/>
                  <a:pt x="1892996" y="5462624"/>
                  <a:pt x="1680633" y="5478423"/>
                </a:cubicBezTo>
                <a:cubicBezTo>
                  <a:pt x="1468270" y="5494222"/>
                  <a:pt x="1436454" y="5467279"/>
                  <a:pt x="1221260" y="5478423"/>
                </a:cubicBezTo>
                <a:cubicBezTo>
                  <a:pt x="1006066" y="5489567"/>
                  <a:pt x="944054" y="5434000"/>
                  <a:pt x="728274" y="5478423"/>
                </a:cubicBezTo>
                <a:cubicBezTo>
                  <a:pt x="512494" y="5522846"/>
                  <a:pt x="195294" y="5404267"/>
                  <a:pt x="0" y="5478423"/>
                </a:cubicBezTo>
                <a:cubicBezTo>
                  <a:pt x="-11439" y="5247500"/>
                  <a:pt x="8700" y="5134805"/>
                  <a:pt x="0" y="4930581"/>
                </a:cubicBezTo>
                <a:cubicBezTo>
                  <a:pt x="-8700" y="4726357"/>
                  <a:pt x="47248" y="4505970"/>
                  <a:pt x="0" y="4327954"/>
                </a:cubicBezTo>
                <a:cubicBezTo>
                  <a:pt x="-47248" y="4149938"/>
                  <a:pt x="61570" y="3988128"/>
                  <a:pt x="0" y="3780112"/>
                </a:cubicBezTo>
                <a:cubicBezTo>
                  <a:pt x="-61570" y="3572096"/>
                  <a:pt x="65062" y="3390554"/>
                  <a:pt x="0" y="3232270"/>
                </a:cubicBezTo>
                <a:cubicBezTo>
                  <a:pt x="-65062" y="3073986"/>
                  <a:pt x="14699" y="2804820"/>
                  <a:pt x="0" y="2574859"/>
                </a:cubicBezTo>
                <a:cubicBezTo>
                  <a:pt x="-14699" y="2344898"/>
                  <a:pt x="34150" y="2253416"/>
                  <a:pt x="0" y="2027017"/>
                </a:cubicBezTo>
                <a:cubicBezTo>
                  <a:pt x="-34150" y="1800618"/>
                  <a:pt x="63662" y="1661498"/>
                  <a:pt x="0" y="1479174"/>
                </a:cubicBezTo>
                <a:cubicBezTo>
                  <a:pt x="-63662" y="1296850"/>
                  <a:pt x="35385" y="1209914"/>
                  <a:pt x="0" y="1095685"/>
                </a:cubicBezTo>
                <a:cubicBezTo>
                  <a:pt x="-35385" y="981456"/>
                  <a:pt x="24983" y="854104"/>
                  <a:pt x="0" y="712195"/>
                </a:cubicBezTo>
                <a:cubicBezTo>
                  <a:pt x="-24983" y="570286"/>
                  <a:pt x="52692" y="258548"/>
                  <a:pt x="0" y="0"/>
                </a:cubicBezTo>
                <a:close/>
              </a:path>
              <a:path w="3361265" h="5478423" stroke="0" extrusionOk="0">
                <a:moveTo>
                  <a:pt x="0" y="0"/>
                </a:moveTo>
                <a:cubicBezTo>
                  <a:pt x="119006" y="-38505"/>
                  <a:pt x="268990" y="23158"/>
                  <a:pt x="459373" y="0"/>
                </a:cubicBezTo>
                <a:cubicBezTo>
                  <a:pt x="649756" y="-23158"/>
                  <a:pt x="749070" y="46368"/>
                  <a:pt x="918746" y="0"/>
                </a:cubicBezTo>
                <a:cubicBezTo>
                  <a:pt x="1088422" y="-46368"/>
                  <a:pt x="1227836" y="23674"/>
                  <a:pt x="1445344" y="0"/>
                </a:cubicBezTo>
                <a:cubicBezTo>
                  <a:pt x="1662852" y="-23674"/>
                  <a:pt x="1830909" y="57580"/>
                  <a:pt x="1938329" y="0"/>
                </a:cubicBezTo>
                <a:cubicBezTo>
                  <a:pt x="2045749" y="-57580"/>
                  <a:pt x="2391385" y="40351"/>
                  <a:pt x="2532153" y="0"/>
                </a:cubicBezTo>
                <a:cubicBezTo>
                  <a:pt x="2672921" y="-40351"/>
                  <a:pt x="3053192" y="74249"/>
                  <a:pt x="3361265" y="0"/>
                </a:cubicBezTo>
                <a:cubicBezTo>
                  <a:pt x="3382218" y="246177"/>
                  <a:pt x="3335232" y="249968"/>
                  <a:pt x="3361265" y="493058"/>
                </a:cubicBezTo>
                <a:cubicBezTo>
                  <a:pt x="3387298" y="736148"/>
                  <a:pt x="3316693" y="767696"/>
                  <a:pt x="3361265" y="986116"/>
                </a:cubicBezTo>
                <a:cubicBezTo>
                  <a:pt x="3405837" y="1204536"/>
                  <a:pt x="3354512" y="1201487"/>
                  <a:pt x="3361265" y="1369606"/>
                </a:cubicBezTo>
                <a:cubicBezTo>
                  <a:pt x="3368018" y="1537725"/>
                  <a:pt x="3359960" y="1727734"/>
                  <a:pt x="3361265" y="1862664"/>
                </a:cubicBezTo>
                <a:cubicBezTo>
                  <a:pt x="3362570" y="1997594"/>
                  <a:pt x="3339361" y="2117938"/>
                  <a:pt x="3361265" y="2246153"/>
                </a:cubicBezTo>
                <a:cubicBezTo>
                  <a:pt x="3383169" y="2374368"/>
                  <a:pt x="3326408" y="2545767"/>
                  <a:pt x="3361265" y="2793996"/>
                </a:cubicBezTo>
                <a:cubicBezTo>
                  <a:pt x="3396122" y="3042225"/>
                  <a:pt x="3337052" y="3240726"/>
                  <a:pt x="3361265" y="3451406"/>
                </a:cubicBezTo>
                <a:cubicBezTo>
                  <a:pt x="3385478" y="3662086"/>
                  <a:pt x="3349827" y="3744873"/>
                  <a:pt x="3361265" y="3834896"/>
                </a:cubicBezTo>
                <a:cubicBezTo>
                  <a:pt x="3372703" y="3924919"/>
                  <a:pt x="3317517" y="4201882"/>
                  <a:pt x="3361265" y="4437523"/>
                </a:cubicBezTo>
                <a:cubicBezTo>
                  <a:pt x="3405013" y="4673164"/>
                  <a:pt x="3346906" y="4670731"/>
                  <a:pt x="3361265" y="4875796"/>
                </a:cubicBezTo>
                <a:cubicBezTo>
                  <a:pt x="3375624" y="5080861"/>
                  <a:pt x="3290990" y="5186767"/>
                  <a:pt x="3361265" y="5478423"/>
                </a:cubicBezTo>
                <a:cubicBezTo>
                  <a:pt x="3223698" y="5515224"/>
                  <a:pt x="3085437" y="5457081"/>
                  <a:pt x="2901892" y="5478423"/>
                </a:cubicBezTo>
                <a:cubicBezTo>
                  <a:pt x="2718347" y="5499765"/>
                  <a:pt x="2517941" y="5425659"/>
                  <a:pt x="2375294" y="5478423"/>
                </a:cubicBezTo>
                <a:cubicBezTo>
                  <a:pt x="2232647" y="5531187"/>
                  <a:pt x="1929156" y="5474214"/>
                  <a:pt x="1781470" y="5478423"/>
                </a:cubicBezTo>
                <a:cubicBezTo>
                  <a:pt x="1633784" y="5482632"/>
                  <a:pt x="1407988" y="5433996"/>
                  <a:pt x="1221260" y="5478423"/>
                </a:cubicBezTo>
                <a:cubicBezTo>
                  <a:pt x="1034532" y="5522850"/>
                  <a:pt x="723066" y="5407481"/>
                  <a:pt x="593823" y="5478423"/>
                </a:cubicBezTo>
                <a:cubicBezTo>
                  <a:pt x="464580" y="5549365"/>
                  <a:pt x="197062" y="5448739"/>
                  <a:pt x="0" y="5478423"/>
                </a:cubicBezTo>
                <a:cubicBezTo>
                  <a:pt x="-38725" y="5192694"/>
                  <a:pt x="41046" y="5049444"/>
                  <a:pt x="0" y="4821012"/>
                </a:cubicBezTo>
                <a:cubicBezTo>
                  <a:pt x="-41046" y="4592580"/>
                  <a:pt x="37301" y="4576036"/>
                  <a:pt x="0" y="4382738"/>
                </a:cubicBezTo>
                <a:cubicBezTo>
                  <a:pt x="-37301" y="4189440"/>
                  <a:pt x="40080" y="4059289"/>
                  <a:pt x="0" y="3834896"/>
                </a:cubicBezTo>
                <a:cubicBezTo>
                  <a:pt x="-40080" y="3610503"/>
                  <a:pt x="75656" y="3462976"/>
                  <a:pt x="0" y="3177485"/>
                </a:cubicBezTo>
                <a:cubicBezTo>
                  <a:pt x="-75656" y="2891994"/>
                  <a:pt x="49659" y="2782008"/>
                  <a:pt x="0" y="2574859"/>
                </a:cubicBezTo>
                <a:cubicBezTo>
                  <a:pt x="-49659" y="2367710"/>
                  <a:pt x="12302" y="2303687"/>
                  <a:pt x="0" y="2081801"/>
                </a:cubicBezTo>
                <a:cubicBezTo>
                  <a:pt x="-12302" y="1859915"/>
                  <a:pt x="42253" y="1711356"/>
                  <a:pt x="0" y="1479174"/>
                </a:cubicBezTo>
                <a:cubicBezTo>
                  <a:pt x="-42253" y="1246992"/>
                  <a:pt x="46519" y="1213431"/>
                  <a:pt x="0" y="986116"/>
                </a:cubicBezTo>
                <a:cubicBezTo>
                  <a:pt x="-46519" y="758801"/>
                  <a:pt x="82715" y="378233"/>
                  <a:pt x="0" y="0"/>
                </a:cubicBezTo>
                <a:close/>
              </a:path>
            </a:pathLst>
          </a:custGeom>
          <a:solidFill>
            <a:srgbClr val="F75252"/>
          </a:solidFill>
          <a:ln w="28575">
            <a:extLst>
              <a:ext uri="{C807C97D-BFC1-408E-A445-0C87EB9F89A2}">
                <ask:lineSketchStyleProps xmlns:ask="http://schemas.microsoft.com/office/drawing/2018/sketchyshapes" sd="1048302887">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600" b="1" dirty="0">
              <a:latin typeface="Comic Sans MS"/>
            </a:endParaRPr>
          </a:p>
          <a:p>
            <a:pPr algn="ctr"/>
            <a:r>
              <a:rPr lang="en-US" sz="2400" b="1" dirty="0">
                <a:latin typeface="Comic Sans MS"/>
              </a:rPr>
              <a:t>What are some symptoms of coronavirus?</a:t>
            </a:r>
            <a:endParaRPr lang="en-US" sz="2400" dirty="0"/>
          </a:p>
          <a:p>
            <a:pPr marL="285750" indent="-285750">
              <a:buFont typeface="Arial"/>
              <a:buChar char="•"/>
            </a:pPr>
            <a:r>
              <a:rPr lang="en-US" sz="2000" dirty="0">
                <a:latin typeface="Comic Sans MS"/>
              </a:rPr>
              <a:t>Fever or chills</a:t>
            </a:r>
          </a:p>
          <a:p>
            <a:pPr marL="285750" indent="-285750">
              <a:buFont typeface="Arial"/>
              <a:buChar char="•"/>
            </a:pPr>
            <a:r>
              <a:rPr lang="en-US" sz="2000" i="1" dirty="0">
                <a:latin typeface="Comic Sans MS"/>
              </a:rPr>
              <a:t>Cough</a:t>
            </a:r>
          </a:p>
          <a:p>
            <a:pPr marL="285750" indent="-285750">
              <a:buFont typeface="Arial"/>
              <a:buChar char="•"/>
            </a:pPr>
            <a:r>
              <a:rPr lang="en-US" sz="2000" dirty="0">
                <a:latin typeface="Comic Sans MS"/>
              </a:rPr>
              <a:t>Shortness of breath or difficulty breathing</a:t>
            </a:r>
          </a:p>
          <a:p>
            <a:pPr marL="285750" indent="-285750">
              <a:buFont typeface="Arial"/>
              <a:buChar char="•"/>
            </a:pPr>
            <a:r>
              <a:rPr lang="en-US" sz="2000" dirty="0">
                <a:latin typeface="Comic Sans MS"/>
              </a:rPr>
              <a:t>Fatigue</a:t>
            </a:r>
          </a:p>
          <a:p>
            <a:pPr marL="285750" indent="-285750">
              <a:buFont typeface="Arial"/>
              <a:buChar char="•"/>
            </a:pPr>
            <a:r>
              <a:rPr lang="en-US" sz="2000" dirty="0">
                <a:latin typeface="Comic Sans MS"/>
              </a:rPr>
              <a:t>Muscle or body aches</a:t>
            </a:r>
          </a:p>
          <a:p>
            <a:pPr marL="285750" indent="-285750">
              <a:buFont typeface="Arial"/>
              <a:buChar char="•"/>
            </a:pPr>
            <a:r>
              <a:rPr lang="en-US" sz="2000" dirty="0">
                <a:latin typeface="Comic Sans MS"/>
              </a:rPr>
              <a:t>Headache</a:t>
            </a:r>
          </a:p>
          <a:p>
            <a:pPr marL="285750" indent="-285750">
              <a:buFont typeface="Arial"/>
              <a:buChar char="•"/>
            </a:pPr>
            <a:r>
              <a:rPr lang="en-US" sz="2000" dirty="0">
                <a:latin typeface="Comic Sans MS"/>
              </a:rPr>
              <a:t>New loss of taste or smell</a:t>
            </a:r>
          </a:p>
          <a:p>
            <a:pPr marL="285750" indent="-285750">
              <a:buFont typeface="Arial"/>
              <a:buChar char="•"/>
            </a:pPr>
            <a:r>
              <a:rPr lang="en-US" sz="2000" dirty="0">
                <a:latin typeface="Comic Sans MS"/>
              </a:rPr>
              <a:t>Sore throat</a:t>
            </a:r>
          </a:p>
          <a:p>
            <a:pPr marL="285750" indent="-285750">
              <a:buFont typeface="Arial"/>
              <a:buChar char="•"/>
            </a:pPr>
            <a:r>
              <a:rPr lang="en-US" sz="2000" dirty="0">
                <a:latin typeface="Comic Sans MS"/>
              </a:rPr>
              <a:t>Congestion or runny nose</a:t>
            </a:r>
          </a:p>
          <a:p>
            <a:pPr marL="285750" indent="-285750">
              <a:buFont typeface="Arial"/>
              <a:buChar char="•"/>
            </a:pPr>
            <a:r>
              <a:rPr lang="en-US" sz="2000" dirty="0">
                <a:latin typeface="Comic Sans MS"/>
              </a:rPr>
              <a:t>Nausea or vomiting</a:t>
            </a:r>
          </a:p>
          <a:p>
            <a:endParaRPr lang="en-US" sz="1200" dirty="0">
              <a:latin typeface="Comic Sans MS"/>
            </a:endParaRPr>
          </a:p>
        </p:txBody>
      </p:sp>
    </p:spTree>
    <p:extLst>
      <p:ext uri="{BB962C8B-B14F-4D97-AF65-F5344CB8AC3E}">
        <p14:creationId xmlns:p14="http://schemas.microsoft.com/office/powerpoint/2010/main" val="3728286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nnis racket and ball">
            <a:extLst>
              <a:ext uri="{FF2B5EF4-FFF2-40B4-BE49-F238E27FC236}">
                <a16:creationId xmlns:a16="http://schemas.microsoft.com/office/drawing/2014/main" id="{D3594635-AADA-458D-B7E1-410EF4D78D22}"/>
              </a:ext>
            </a:extLst>
          </p:cNvPr>
          <p:cNvPicPr>
            <a:picLocks noChangeAspect="1"/>
          </p:cNvPicPr>
          <p:nvPr/>
        </p:nvPicPr>
        <p:blipFill>
          <a:blip r:embed="rId2"/>
          <a:stretch>
            <a:fillRect/>
          </a:stretch>
        </p:blipFill>
        <p:spPr>
          <a:xfrm>
            <a:off x="-2383" y="-56927"/>
            <a:ext cx="12196760" cy="6959947"/>
          </a:xfrm>
          <a:prstGeom prst="rect">
            <a:avLst/>
          </a:prstGeom>
        </p:spPr>
      </p:pic>
      <p:sp>
        <p:nvSpPr>
          <p:cNvPr id="5" name="TextBox 4">
            <a:extLst>
              <a:ext uri="{FF2B5EF4-FFF2-40B4-BE49-F238E27FC236}">
                <a16:creationId xmlns:a16="http://schemas.microsoft.com/office/drawing/2014/main" id="{4BB6C2C3-1C6A-4C49-AB20-79072ED3B435}"/>
              </a:ext>
            </a:extLst>
          </p:cNvPr>
          <p:cNvSpPr txBox="1"/>
          <p:nvPr/>
        </p:nvSpPr>
        <p:spPr>
          <a:xfrm>
            <a:off x="309826" y="361118"/>
            <a:ext cx="8224488" cy="5755422"/>
          </a:xfrm>
          <a:prstGeom prst="rect">
            <a:avLst/>
          </a:prstGeom>
          <a:solidFill>
            <a:srgbClr val="EDF598">
              <a:alpha val="75000"/>
            </a:srgbClr>
          </a:solidFill>
          <a:ln w="28575">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b="1" dirty="0"/>
          </a:p>
          <a:p>
            <a:r>
              <a:rPr lang="en-US" sz="3200" b="1" dirty="0"/>
              <a:t>To limit the spread, be sure to:</a:t>
            </a:r>
            <a:endParaRPr lang="en-US" sz="3200" dirty="0"/>
          </a:p>
          <a:p>
            <a:pPr marL="285750" indent="-285750">
              <a:buFont typeface="Arial"/>
              <a:buChar char="•"/>
            </a:pPr>
            <a:r>
              <a:rPr lang="en-US" sz="2800" i="1" dirty="0"/>
              <a:t>Clean your hands often, for at least 20 seconds, either with soap and water or a hand sanitizer that contains at least 60% alcohol</a:t>
            </a:r>
          </a:p>
          <a:p>
            <a:pPr marL="285750" indent="-285750">
              <a:buFont typeface="Arial"/>
              <a:buChar char="•"/>
            </a:pPr>
            <a:r>
              <a:rPr lang="en-US" sz="2800" i="1" dirty="0"/>
              <a:t>Avoid close contact with people who are sick</a:t>
            </a:r>
          </a:p>
          <a:p>
            <a:pPr marL="285750" indent="-285750">
              <a:buFont typeface="Arial"/>
              <a:buChar char="•"/>
            </a:pPr>
            <a:r>
              <a:rPr lang="en-US" sz="2800" i="1" dirty="0"/>
              <a:t>Cover your mouth and nose with a mask in public settings and when you are around people outside of your household</a:t>
            </a:r>
          </a:p>
          <a:p>
            <a:pPr marL="285750" indent="-285750">
              <a:buFont typeface="Arial"/>
              <a:buChar char="•"/>
            </a:pPr>
            <a:r>
              <a:rPr lang="en-US" sz="2800" i="1" dirty="0"/>
              <a:t>Put distance between yourself and others (at least 6 feet)</a:t>
            </a:r>
          </a:p>
          <a:p>
            <a:pPr marL="285750" indent="-285750">
              <a:buFont typeface="Arial"/>
              <a:buChar char="•"/>
            </a:pPr>
            <a:r>
              <a:rPr lang="en-US" sz="2800" i="1" dirty="0"/>
              <a:t>Cover your cough or sneeze with a tissue and throw it in the trash</a:t>
            </a:r>
          </a:p>
          <a:p>
            <a:pPr marL="285750" indent="-285750">
              <a:buFont typeface="Arial"/>
              <a:buChar char="•"/>
            </a:pPr>
            <a:endParaRPr lang="en-US" i="1" dirty="0"/>
          </a:p>
        </p:txBody>
      </p:sp>
      <p:sp>
        <p:nvSpPr>
          <p:cNvPr id="6" name="TextBox 1">
            <a:extLst>
              <a:ext uri="{FF2B5EF4-FFF2-40B4-BE49-F238E27FC236}">
                <a16:creationId xmlns:a16="http://schemas.microsoft.com/office/drawing/2014/main" id="{B6587FC6-F9A1-4C5A-83E0-73BFE559D423}"/>
              </a:ext>
            </a:extLst>
          </p:cNvPr>
          <p:cNvSpPr txBox="1"/>
          <p:nvPr/>
        </p:nvSpPr>
        <p:spPr>
          <a:xfrm rot="420000">
            <a:off x="8696801" y="3792953"/>
            <a:ext cx="3335089" cy="2831544"/>
          </a:xfrm>
          <a:custGeom>
            <a:avLst/>
            <a:gdLst>
              <a:gd name="connsiteX0" fmla="*/ 0 w 3335089"/>
              <a:gd name="connsiteY0" fmla="*/ 0 h 2831544"/>
              <a:gd name="connsiteX1" fmla="*/ 489146 w 3335089"/>
              <a:gd name="connsiteY1" fmla="*/ 0 h 2831544"/>
              <a:gd name="connsiteX2" fmla="*/ 1011644 w 3335089"/>
              <a:gd name="connsiteY2" fmla="*/ 0 h 2831544"/>
              <a:gd name="connsiteX3" fmla="*/ 1600843 w 3335089"/>
              <a:gd name="connsiteY3" fmla="*/ 0 h 2831544"/>
              <a:gd name="connsiteX4" fmla="*/ 2190042 w 3335089"/>
              <a:gd name="connsiteY4" fmla="*/ 0 h 2831544"/>
              <a:gd name="connsiteX5" fmla="*/ 2779241 w 3335089"/>
              <a:gd name="connsiteY5" fmla="*/ 0 h 2831544"/>
              <a:gd name="connsiteX6" fmla="*/ 3335089 w 3335089"/>
              <a:gd name="connsiteY6" fmla="*/ 0 h 2831544"/>
              <a:gd name="connsiteX7" fmla="*/ 3335089 w 3335089"/>
              <a:gd name="connsiteY7" fmla="*/ 537993 h 2831544"/>
              <a:gd name="connsiteX8" fmla="*/ 3335089 w 3335089"/>
              <a:gd name="connsiteY8" fmla="*/ 1019356 h 2831544"/>
              <a:gd name="connsiteX9" fmla="*/ 3335089 w 3335089"/>
              <a:gd name="connsiteY9" fmla="*/ 1529034 h 2831544"/>
              <a:gd name="connsiteX10" fmla="*/ 3335089 w 3335089"/>
              <a:gd name="connsiteY10" fmla="*/ 2123658 h 2831544"/>
              <a:gd name="connsiteX11" fmla="*/ 3335089 w 3335089"/>
              <a:gd name="connsiteY11" fmla="*/ 2831544 h 2831544"/>
              <a:gd name="connsiteX12" fmla="*/ 2779241 w 3335089"/>
              <a:gd name="connsiteY12" fmla="*/ 2831544 h 2831544"/>
              <a:gd name="connsiteX13" fmla="*/ 2223393 w 3335089"/>
              <a:gd name="connsiteY13" fmla="*/ 2831544 h 2831544"/>
              <a:gd name="connsiteX14" fmla="*/ 1767597 w 3335089"/>
              <a:gd name="connsiteY14" fmla="*/ 2831544 h 2831544"/>
              <a:gd name="connsiteX15" fmla="*/ 1145047 w 3335089"/>
              <a:gd name="connsiteY15" fmla="*/ 2831544 h 2831544"/>
              <a:gd name="connsiteX16" fmla="*/ 689252 w 3335089"/>
              <a:gd name="connsiteY16" fmla="*/ 2831544 h 2831544"/>
              <a:gd name="connsiteX17" fmla="*/ 0 w 3335089"/>
              <a:gd name="connsiteY17" fmla="*/ 2831544 h 2831544"/>
              <a:gd name="connsiteX18" fmla="*/ 0 w 3335089"/>
              <a:gd name="connsiteY18" fmla="*/ 2208604 h 2831544"/>
              <a:gd name="connsiteX19" fmla="*/ 0 w 3335089"/>
              <a:gd name="connsiteY19" fmla="*/ 1670611 h 2831544"/>
              <a:gd name="connsiteX20" fmla="*/ 0 w 3335089"/>
              <a:gd name="connsiteY20" fmla="*/ 1104302 h 2831544"/>
              <a:gd name="connsiteX21" fmla="*/ 0 w 3335089"/>
              <a:gd name="connsiteY21" fmla="*/ 537993 h 2831544"/>
              <a:gd name="connsiteX22" fmla="*/ 0 w 3335089"/>
              <a:gd name="connsiteY22" fmla="*/ 0 h 283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5089" h="2831544" fill="none" extrusionOk="0">
                <a:moveTo>
                  <a:pt x="0" y="0"/>
                </a:moveTo>
                <a:cubicBezTo>
                  <a:pt x="185760" y="-47135"/>
                  <a:pt x="322415" y="11028"/>
                  <a:pt x="489146" y="0"/>
                </a:cubicBezTo>
                <a:cubicBezTo>
                  <a:pt x="655877" y="-11028"/>
                  <a:pt x="832939" y="45975"/>
                  <a:pt x="1011644" y="0"/>
                </a:cubicBezTo>
                <a:cubicBezTo>
                  <a:pt x="1190349" y="-45975"/>
                  <a:pt x="1454940" y="58867"/>
                  <a:pt x="1600843" y="0"/>
                </a:cubicBezTo>
                <a:cubicBezTo>
                  <a:pt x="1746746" y="-58867"/>
                  <a:pt x="1984481" y="27157"/>
                  <a:pt x="2190042" y="0"/>
                </a:cubicBezTo>
                <a:cubicBezTo>
                  <a:pt x="2395603" y="-27157"/>
                  <a:pt x="2564657" y="11600"/>
                  <a:pt x="2779241" y="0"/>
                </a:cubicBezTo>
                <a:cubicBezTo>
                  <a:pt x="2993825" y="-11600"/>
                  <a:pt x="3161132" y="7347"/>
                  <a:pt x="3335089" y="0"/>
                </a:cubicBezTo>
                <a:cubicBezTo>
                  <a:pt x="3336839" y="125943"/>
                  <a:pt x="3296117" y="313468"/>
                  <a:pt x="3335089" y="537993"/>
                </a:cubicBezTo>
                <a:cubicBezTo>
                  <a:pt x="3374061" y="762518"/>
                  <a:pt x="3319486" y="822928"/>
                  <a:pt x="3335089" y="1019356"/>
                </a:cubicBezTo>
                <a:cubicBezTo>
                  <a:pt x="3350692" y="1215784"/>
                  <a:pt x="3287623" y="1416846"/>
                  <a:pt x="3335089" y="1529034"/>
                </a:cubicBezTo>
                <a:cubicBezTo>
                  <a:pt x="3382555" y="1641222"/>
                  <a:pt x="3268057" y="1908816"/>
                  <a:pt x="3335089" y="2123658"/>
                </a:cubicBezTo>
                <a:cubicBezTo>
                  <a:pt x="3402121" y="2338500"/>
                  <a:pt x="3269182" y="2479131"/>
                  <a:pt x="3335089" y="2831544"/>
                </a:cubicBezTo>
                <a:cubicBezTo>
                  <a:pt x="3219105" y="2867031"/>
                  <a:pt x="2962339" y="2825770"/>
                  <a:pt x="2779241" y="2831544"/>
                </a:cubicBezTo>
                <a:cubicBezTo>
                  <a:pt x="2596143" y="2837318"/>
                  <a:pt x="2497202" y="2811919"/>
                  <a:pt x="2223393" y="2831544"/>
                </a:cubicBezTo>
                <a:cubicBezTo>
                  <a:pt x="1949584" y="2851169"/>
                  <a:pt x="1875659" y="2796107"/>
                  <a:pt x="1767597" y="2831544"/>
                </a:cubicBezTo>
                <a:cubicBezTo>
                  <a:pt x="1659535" y="2866981"/>
                  <a:pt x="1269831" y="2764049"/>
                  <a:pt x="1145047" y="2831544"/>
                </a:cubicBezTo>
                <a:cubicBezTo>
                  <a:pt x="1020263" y="2899039"/>
                  <a:pt x="796804" y="2805433"/>
                  <a:pt x="689252" y="2831544"/>
                </a:cubicBezTo>
                <a:cubicBezTo>
                  <a:pt x="581701" y="2857655"/>
                  <a:pt x="320828" y="2828129"/>
                  <a:pt x="0" y="2831544"/>
                </a:cubicBezTo>
                <a:cubicBezTo>
                  <a:pt x="-41350" y="2662753"/>
                  <a:pt x="25173" y="2368341"/>
                  <a:pt x="0" y="2208604"/>
                </a:cubicBezTo>
                <a:cubicBezTo>
                  <a:pt x="-25173" y="2048867"/>
                  <a:pt x="19541" y="1878308"/>
                  <a:pt x="0" y="1670611"/>
                </a:cubicBezTo>
                <a:cubicBezTo>
                  <a:pt x="-19541" y="1462914"/>
                  <a:pt x="4401" y="1247930"/>
                  <a:pt x="0" y="1104302"/>
                </a:cubicBezTo>
                <a:cubicBezTo>
                  <a:pt x="-4401" y="960674"/>
                  <a:pt x="9651" y="751261"/>
                  <a:pt x="0" y="537993"/>
                </a:cubicBezTo>
                <a:cubicBezTo>
                  <a:pt x="-9651" y="324725"/>
                  <a:pt x="58236" y="177669"/>
                  <a:pt x="0" y="0"/>
                </a:cubicBezTo>
                <a:close/>
              </a:path>
              <a:path w="3335089" h="2831544" stroke="0" extrusionOk="0">
                <a:moveTo>
                  <a:pt x="0" y="0"/>
                </a:moveTo>
                <a:cubicBezTo>
                  <a:pt x="239704" y="-44578"/>
                  <a:pt x="411972" y="46790"/>
                  <a:pt x="622550" y="0"/>
                </a:cubicBezTo>
                <a:cubicBezTo>
                  <a:pt x="833128" y="-46790"/>
                  <a:pt x="1009478" y="38624"/>
                  <a:pt x="1211749" y="0"/>
                </a:cubicBezTo>
                <a:cubicBezTo>
                  <a:pt x="1414020" y="-38624"/>
                  <a:pt x="1464920" y="36599"/>
                  <a:pt x="1667544" y="0"/>
                </a:cubicBezTo>
                <a:cubicBezTo>
                  <a:pt x="1870168" y="-36599"/>
                  <a:pt x="2101295" y="9100"/>
                  <a:pt x="2290094" y="0"/>
                </a:cubicBezTo>
                <a:cubicBezTo>
                  <a:pt x="2478893" y="-9100"/>
                  <a:pt x="2613034" y="57444"/>
                  <a:pt x="2845943" y="0"/>
                </a:cubicBezTo>
                <a:cubicBezTo>
                  <a:pt x="3078852" y="-57444"/>
                  <a:pt x="3168121" y="30991"/>
                  <a:pt x="3335089" y="0"/>
                </a:cubicBezTo>
                <a:cubicBezTo>
                  <a:pt x="3345793" y="122826"/>
                  <a:pt x="3273922" y="304163"/>
                  <a:pt x="3335089" y="537993"/>
                </a:cubicBezTo>
                <a:cubicBezTo>
                  <a:pt x="3396256" y="771823"/>
                  <a:pt x="3280100" y="1004052"/>
                  <a:pt x="3335089" y="1160933"/>
                </a:cubicBezTo>
                <a:cubicBezTo>
                  <a:pt x="3390078" y="1317814"/>
                  <a:pt x="3321008" y="1455884"/>
                  <a:pt x="3335089" y="1727242"/>
                </a:cubicBezTo>
                <a:cubicBezTo>
                  <a:pt x="3349170" y="1998600"/>
                  <a:pt x="3324394" y="2005705"/>
                  <a:pt x="3335089" y="2265235"/>
                </a:cubicBezTo>
                <a:cubicBezTo>
                  <a:pt x="3345784" y="2524765"/>
                  <a:pt x="3312412" y="2708286"/>
                  <a:pt x="3335089" y="2831544"/>
                </a:cubicBezTo>
                <a:cubicBezTo>
                  <a:pt x="3117053" y="2880675"/>
                  <a:pt x="3072123" y="2816310"/>
                  <a:pt x="2812592" y="2831544"/>
                </a:cubicBezTo>
                <a:cubicBezTo>
                  <a:pt x="2553061" y="2846778"/>
                  <a:pt x="2484543" y="2801871"/>
                  <a:pt x="2190042" y="2831544"/>
                </a:cubicBezTo>
                <a:cubicBezTo>
                  <a:pt x="1895541" y="2861217"/>
                  <a:pt x="1721998" y="2812361"/>
                  <a:pt x="1600843" y="2831544"/>
                </a:cubicBezTo>
                <a:cubicBezTo>
                  <a:pt x="1479688" y="2850727"/>
                  <a:pt x="1253359" y="2809621"/>
                  <a:pt x="1078345" y="2831544"/>
                </a:cubicBezTo>
                <a:cubicBezTo>
                  <a:pt x="903331" y="2853467"/>
                  <a:pt x="779362" y="2801620"/>
                  <a:pt x="555848" y="2831544"/>
                </a:cubicBezTo>
                <a:cubicBezTo>
                  <a:pt x="332334" y="2861468"/>
                  <a:pt x="272488" y="2818019"/>
                  <a:pt x="0" y="2831544"/>
                </a:cubicBezTo>
                <a:cubicBezTo>
                  <a:pt x="-17012" y="2634586"/>
                  <a:pt x="22679" y="2445673"/>
                  <a:pt x="0" y="2321866"/>
                </a:cubicBezTo>
                <a:cubicBezTo>
                  <a:pt x="-22679" y="2198059"/>
                  <a:pt x="45222" y="1991270"/>
                  <a:pt x="0" y="1783873"/>
                </a:cubicBezTo>
                <a:cubicBezTo>
                  <a:pt x="-45222" y="1576476"/>
                  <a:pt x="8484" y="1413717"/>
                  <a:pt x="0" y="1302510"/>
                </a:cubicBezTo>
                <a:cubicBezTo>
                  <a:pt x="-8484" y="1191303"/>
                  <a:pt x="64699" y="876425"/>
                  <a:pt x="0" y="736201"/>
                </a:cubicBezTo>
                <a:cubicBezTo>
                  <a:pt x="-64699" y="595977"/>
                  <a:pt x="31909" y="248496"/>
                  <a:pt x="0" y="0"/>
                </a:cubicBezTo>
                <a:close/>
              </a:path>
            </a:pathLst>
          </a:custGeom>
          <a:solidFill>
            <a:srgbClr val="ED7D31"/>
          </a:solidFill>
          <a:ln w="28575">
            <a:solidFill>
              <a:schemeClr val="tx1"/>
            </a:solidFill>
            <a:extLst>
              <a:ext uri="{C807C97D-BFC1-408E-A445-0C87EB9F89A2}">
                <ask:lineSketchStyleProps xmlns:ask="http://schemas.microsoft.com/office/drawing/2018/sketchyshapes" sd="4291658184">
                  <a:prstGeom prst="rect">
                    <a:avLst/>
                  </a:prstGeom>
                  <ask:type>
                    <ask:lineSketchScribble/>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dirty="0">
                <a:latin typeface="Comic Sans MS"/>
              </a:rPr>
              <a:t>Did you know?</a:t>
            </a:r>
            <a:endParaRPr lang="en-US" dirty="0">
              <a:latin typeface="Comic Sans MS"/>
            </a:endParaRPr>
          </a:p>
          <a:p>
            <a:r>
              <a:rPr lang="en-US" sz="2000" dirty="0">
                <a:latin typeface="Comic Sans MS"/>
              </a:rPr>
              <a:t>People of any age with underlying conditions such as heart disease, asthma, diabetes, obesity, and high blood pressure may be at an increased risk of serious illness if they become infected. </a:t>
            </a:r>
          </a:p>
        </p:txBody>
      </p:sp>
    </p:spTree>
    <p:extLst>
      <p:ext uri="{BB962C8B-B14F-4D97-AF65-F5344CB8AC3E}">
        <p14:creationId xmlns:p14="http://schemas.microsoft.com/office/powerpoint/2010/main" val="2947109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1"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 name="Oval 12">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5" descr="Hands on a football on a field">
            <a:extLst>
              <a:ext uri="{FF2B5EF4-FFF2-40B4-BE49-F238E27FC236}">
                <a16:creationId xmlns:a16="http://schemas.microsoft.com/office/drawing/2014/main" id="{A132B028-E2FB-4EFF-82E7-D14638B78D11}"/>
              </a:ext>
            </a:extLst>
          </p:cNvPr>
          <p:cNvPicPr>
            <a:picLocks noChangeAspect="1"/>
          </p:cNvPicPr>
          <p:nvPr/>
        </p:nvPicPr>
        <p:blipFill>
          <a:blip r:embed="rId2"/>
          <a:stretch>
            <a:fillRect/>
          </a:stretch>
        </p:blipFill>
        <p:spPr>
          <a:xfrm>
            <a:off x="3717" y="-3494"/>
            <a:ext cx="12184563" cy="6864987"/>
          </a:xfrm>
          <a:prstGeom prst="rect">
            <a:avLst/>
          </a:prstGeom>
        </p:spPr>
      </p:pic>
      <p:sp>
        <p:nvSpPr>
          <p:cNvPr id="12" name="TextBox 1">
            <a:extLst>
              <a:ext uri="{FF2B5EF4-FFF2-40B4-BE49-F238E27FC236}">
                <a16:creationId xmlns:a16="http://schemas.microsoft.com/office/drawing/2014/main" id="{F596AFE0-AE52-4DEC-B57A-71C562E1BD87}"/>
              </a:ext>
            </a:extLst>
          </p:cNvPr>
          <p:cNvSpPr txBox="1"/>
          <p:nvPr/>
        </p:nvSpPr>
        <p:spPr>
          <a:xfrm>
            <a:off x="580236" y="181042"/>
            <a:ext cx="5094248" cy="1815882"/>
          </a:xfrm>
          <a:prstGeom prst="rect">
            <a:avLst/>
          </a:prstGeom>
          <a:solidFill>
            <a:srgbClr val="76B58C">
              <a:alpha val="65000"/>
            </a:srgbClr>
          </a:solidFill>
          <a:ln>
            <a:solidFill>
              <a:schemeClr val="tx2">
                <a:lumMod val="90000"/>
                <a:lumOff val="1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rPr>
              <a:t>We know that the risk of spreading COVID-19 can be different based on the type of activity.</a:t>
            </a:r>
            <a:endParaRPr lang="en-US" sz="2800" dirty="0"/>
          </a:p>
        </p:txBody>
      </p:sp>
      <p:sp>
        <p:nvSpPr>
          <p:cNvPr id="14" name="TextBox 1">
            <a:extLst>
              <a:ext uri="{FF2B5EF4-FFF2-40B4-BE49-F238E27FC236}">
                <a16:creationId xmlns:a16="http://schemas.microsoft.com/office/drawing/2014/main" id="{A0C3B48A-25C4-40E1-AC8E-B31A75D04ED0}"/>
              </a:ext>
            </a:extLst>
          </p:cNvPr>
          <p:cNvSpPr txBox="1"/>
          <p:nvPr/>
        </p:nvSpPr>
        <p:spPr>
          <a:xfrm>
            <a:off x="4350058" y="4492819"/>
            <a:ext cx="7652552" cy="2246769"/>
          </a:xfrm>
          <a:prstGeom prst="rect">
            <a:avLst/>
          </a:prstGeom>
          <a:solidFill>
            <a:srgbClr val="76B58C">
              <a:alpha val="65000"/>
            </a:srgbClr>
          </a:solidFill>
          <a:ln>
            <a:solidFill>
              <a:schemeClr val="tx2">
                <a:lumMod val="90000"/>
                <a:lumOff val="1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rPr>
              <a:t>The more people that you interact with, the closer the physical interaction, the more sharing of equipment that there is by multiple players, the higher the risk of COVID-19 spreading. </a:t>
            </a:r>
            <a:endParaRPr lang="en-US" sz="2800" dirty="0">
              <a:solidFill>
                <a:schemeClr val="bg1"/>
              </a:solidFill>
            </a:endParaRPr>
          </a:p>
        </p:txBody>
      </p:sp>
      <p:pic>
        <p:nvPicPr>
          <p:cNvPr id="2" name="Picture 2" descr="A picture containing shape&#10;&#10;Description automatically generated">
            <a:extLst>
              <a:ext uri="{FF2B5EF4-FFF2-40B4-BE49-F238E27FC236}">
                <a16:creationId xmlns:a16="http://schemas.microsoft.com/office/drawing/2014/main" id="{51C585AF-A8D6-4BFB-B5C4-C512A0AD0883}"/>
              </a:ext>
            </a:extLst>
          </p:cNvPr>
          <p:cNvPicPr>
            <a:picLocks noChangeAspect="1"/>
          </p:cNvPicPr>
          <p:nvPr/>
        </p:nvPicPr>
        <p:blipFill>
          <a:blip r:embed="rId3"/>
          <a:stretch>
            <a:fillRect/>
          </a:stretch>
        </p:blipFill>
        <p:spPr>
          <a:xfrm>
            <a:off x="2389796" y="2105969"/>
            <a:ext cx="6707327" cy="2230483"/>
          </a:xfrm>
          <a:prstGeom prst="rect">
            <a:avLst/>
          </a:prstGeom>
        </p:spPr>
      </p:pic>
    </p:spTree>
    <p:extLst>
      <p:ext uri="{BB962C8B-B14F-4D97-AF65-F5344CB8AC3E}">
        <p14:creationId xmlns:p14="http://schemas.microsoft.com/office/powerpoint/2010/main" val="43488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erson lacing their running shoes">
            <a:extLst>
              <a:ext uri="{FF2B5EF4-FFF2-40B4-BE49-F238E27FC236}">
                <a16:creationId xmlns:a16="http://schemas.microsoft.com/office/drawing/2014/main" id="{147487B0-F1A8-49A8-9121-6E9A70071B6E}"/>
              </a:ext>
            </a:extLst>
          </p:cNvPr>
          <p:cNvPicPr>
            <a:picLocks noChangeAspect="1"/>
          </p:cNvPicPr>
          <p:nvPr/>
        </p:nvPicPr>
        <p:blipFill>
          <a:blip r:embed="rId2"/>
          <a:stretch>
            <a:fillRect/>
          </a:stretch>
        </p:blipFill>
        <p:spPr>
          <a:xfrm>
            <a:off x="3718" y="1525"/>
            <a:ext cx="12184564" cy="6854949"/>
          </a:xfrm>
          <a:prstGeom prst="rect">
            <a:avLst/>
          </a:prstGeom>
        </p:spPr>
      </p:pic>
      <p:sp>
        <p:nvSpPr>
          <p:cNvPr id="6" name="TextBox 5">
            <a:extLst>
              <a:ext uri="{FF2B5EF4-FFF2-40B4-BE49-F238E27FC236}">
                <a16:creationId xmlns:a16="http://schemas.microsoft.com/office/drawing/2014/main" id="{FF2CE6B8-DB9E-4700-8C2E-5C02A47FAC64}"/>
              </a:ext>
            </a:extLst>
          </p:cNvPr>
          <p:cNvSpPr txBox="1"/>
          <p:nvPr/>
        </p:nvSpPr>
        <p:spPr>
          <a:xfrm>
            <a:off x="518381" y="237052"/>
            <a:ext cx="4930671" cy="4539704"/>
          </a:xfrm>
          <a:prstGeom prst="rect">
            <a:avLst/>
          </a:prstGeom>
          <a:solidFill>
            <a:srgbClr val="BFBFBF">
              <a:alpha val="85000"/>
            </a:srgbClr>
          </a:solidFill>
          <a:ln w="28575">
            <a:solidFill>
              <a:schemeClr val="tx1">
                <a:lumMod val="95000"/>
                <a:lumOff val="5000"/>
              </a:schemeClr>
            </a:solidFill>
            <a:extLst>
              <a:ext uri="{C807C97D-BFC1-408E-A445-0C87EB9F89A2}">
                <ask:lineSketchStyleProps xmlns:ask="http://schemas.microsoft.com/office/drawing/2018/sketchyshapes">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p>
          <a:p>
            <a:pPr algn="ctr"/>
            <a:r>
              <a:rPr lang="en-US" sz="2400" dirty="0"/>
              <a:t>We know that you have missed participating in team activities during this time. It is the District's top priority that we bring you back on campus to condition with your teammates as soon and as safely as possible! To ensure that you stay at a low risk of infection,</a:t>
            </a:r>
            <a:r>
              <a:rPr lang="en-US" sz="2400" b="1" i="1" dirty="0"/>
              <a:t> </a:t>
            </a:r>
            <a:r>
              <a:rPr lang="en-US" sz="2400" i="1" dirty="0"/>
              <a:t>we will only be allowing</a:t>
            </a:r>
            <a:r>
              <a:rPr lang="en-US" sz="2400" b="1" i="1" dirty="0"/>
              <a:t> conditioning</a:t>
            </a:r>
            <a:r>
              <a:rPr lang="en-US" sz="2400" dirty="0"/>
              <a:t> on campus with your teammates. </a:t>
            </a:r>
          </a:p>
          <a:p>
            <a:endParaRPr lang="en-US" sz="1100" dirty="0"/>
          </a:p>
        </p:txBody>
      </p:sp>
      <p:sp>
        <p:nvSpPr>
          <p:cNvPr id="2" name="TextBox 1">
            <a:extLst>
              <a:ext uri="{FF2B5EF4-FFF2-40B4-BE49-F238E27FC236}">
                <a16:creationId xmlns:a16="http://schemas.microsoft.com/office/drawing/2014/main" id="{C89F1278-B8E4-49C5-BD81-78F6C9B70E2A}"/>
              </a:ext>
            </a:extLst>
          </p:cNvPr>
          <p:cNvSpPr txBox="1"/>
          <p:nvPr/>
        </p:nvSpPr>
        <p:spPr>
          <a:xfrm>
            <a:off x="5963715" y="1246587"/>
            <a:ext cx="5817860" cy="5509200"/>
          </a:xfrm>
          <a:prstGeom prst="rect">
            <a:avLst/>
          </a:prstGeom>
          <a:solidFill>
            <a:srgbClr val="BFBFBF">
              <a:alpha val="50000"/>
            </a:srgbClr>
          </a:solidFill>
          <a:ln w="28575">
            <a:solidFill>
              <a:srgbClr val="0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ea typeface="+mn-lt"/>
                <a:cs typeface="+mn-lt"/>
              </a:rPr>
              <a:t>Safety measures and rules will be in place and MUST be followed. In preparation for coming back, please make sure that:</a:t>
            </a:r>
            <a:endParaRPr lang="en-US" sz="2400" b="1" dirty="0"/>
          </a:p>
          <a:p>
            <a:pPr algn="ctr"/>
            <a:endParaRPr lang="en-US" sz="2200" b="1" dirty="0">
              <a:ea typeface="+mn-lt"/>
              <a:cs typeface="+mn-lt"/>
            </a:endParaRPr>
          </a:p>
          <a:p>
            <a:pPr marL="285750" indent="-285750">
              <a:buFont typeface="Arial,Sans-Serif"/>
              <a:buChar char="•"/>
            </a:pPr>
            <a:r>
              <a:rPr lang="en-US" sz="2400" dirty="0">
                <a:ea typeface="+mn-lt"/>
                <a:cs typeface="+mn-lt"/>
              </a:rPr>
              <a:t>You wear a mask when you come to campus. You will always need to keep it on, except during vigorous activity, running, or swimming</a:t>
            </a:r>
          </a:p>
          <a:p>
            <a:pPr marL="285750" indent="-285750">
              <a:buFont typeface="Arial,Sans-Serif"/>
              <a:buChar char="•"/>
            </a:pPr>
            <a:r>
              <a:rPr lang="en-US" sz="2400" dirty="0">
                <a:ea typeface="+mn-lt"/>
                <a:cs typeface="+mn-lt"/>
              </a:rPr>
              <a:t>You MUST remain at least 6 feet apart from your teammates and coaches </a:t>
            </a:r>
          </a:p>
          <a:p>
            <a:pPr marL="285750" indent="-285750">
              <a:buFont typeface="Arial,Sans-Serif"/>
              <a:buChar char="•"/>
            </a:pPr>
            <a:r>
              <a:rPr lang="en-US" sz="2400" dirty="0">
                <a:ea typeface="+mn-lt"/>
                <a:cs typeface="+mn-lt"/>
              </a:rPr>
              <a:t>You bring plenty of fluids with you to conditioning IN YOUR OWN BOTTLE!!! </a:t>
            </a:r>
          </a:p>
          <a:p>
            <a:pPr algn="l"/>
            <a:endParaRPr lang="en-US" dirty="0"/>
          </a:p>
        </p:txBody>
      </p:sp>
    </p:spTree>
    <p:extLst>
      <p:ext uri="{BB962C8B-B14F-4D97-AF65-F5344CB8AC3E}">
        <p14:creationId xmlns:p14="http://schemas.microsoft.com/office/powerpoint/2010/main" val="2988813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ose-up baseball wallpaper">
            <a:extLst>
              <a:ext uri="{FF2B5EF4-FFF2-40B4-BE49-F238E27FC236}">
                <a16:creationId xmlns:a16="http://schemas.microsoft.com/office/drawing/2014/main" id="{A60C49F2-E50E-405C-96B8-003267EC8BD3}"/>
              </a:ext>
            </a:extLst>
          </p:cNvPr>
          <p:cNvPicPr>
            <a:picLocks noChangeAspect="1"/>
          </p:cNvPicPr>
          <p:nvPr/>
        </p:nvPicPr>
        <p:blipFill>
          <a:blip r:embed="rId2"/>
          <a:stretch>
            <a:fillRect/>
          </a:stretch>
        </p:blipFill>
        <p:spPr>
          <a:xfrm>
            <a:off x="-2381" y="-1563"/>
            <a:ext cx="12196760" cy="6861123"/>
          </a:xfrm>
          <a:prstGeom prst="rect">
            <a:avLst/>
          </a:prstGeom>
        </p:spPr>
      </p:pic>
      <p:sp>
        <p:nvSpPr>
          <p:cNvPr id="3" name="TextBox 2">
            <a:extLst>
              <a:ext uri="{FF2B5EF4-FFF2-40B4-BE49-F238E27FC236}">
                <a16:creationId xmlns:a16="http://schemas.microsoft.com/office/drawing/2014/main" id="{BE46DD9B-962D-416F-9F7B-EAE184002821}"/>
              </a:ext>
            </a:extLst>
          </p:cNvPr>
          <p:cNvSpPr txBox="1"/>
          <p:nvPr/>
        </p:nvSpPr>
        <p:spPr>
          <a:xfrm>
            <a:off x="2224087" y="1426368"/>
            <a:ext cx="7755729"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t>We look forward to seeing you back on campus! Please take the following quiz regarding what you learned about COVID-19: </a:t>
            </a:r>
            <a:endParaRPr lang="en-US" sz="3600" dirty="0">
              <a:ea typeface="+mn-lt"/>
              <a:cs typeface="+mn-lt"/>
            </a:endParaRPr>
          </a:p>
          <a:p>
            <a:pPr algn="ctr"/>
            <a:endParaRPr lang="en-US" sz="3200" b="1" dirty="0">
              <a:ea typeface="+mn-lt"/>
              <a:cs typeface="+mn-lt"/>
            </a:endParaRPr>
          </a:p>
          <a:p>
            <a:pPr algn="ctr"/>
            <a:endParaRPr lang="en-US" sz="3600" b="1" dirty="0"/>
          </a:p>
        </p:txBody>
      </p:sp>
      <p:pic>
        <p:nvPicPr>
          <p:cNvPr id="5" name="Picture 4" descr="Qr code&#10;&#10;Description automatically generated">
            <a:extLst>
              <a:ext uri="{FF2B5EF4-FFF2-40B4-BE49-F238E27FC236}">
                <a16:creationId xmlns:a16="http://schemas.microsoft.com/office/drawing/2014/main" id="{52361E65-F213-44D3-BC68-576092985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5581" y="4057094"/>
            <a:ext cx="2068498" cy="1997477"/>
          </a:xfrm>
          <a:prstGeom prst="rect">
            <a:avLst/>
          </a:prstGeom>
        </p:spPr>
      </p:pic>
    </p:spTree>
    <p:extLst>
      <p:ext uri="{BB962C8B-B14F-4D97-AF65-F5344CB8AC3E}">
        <p14:creationId xmlns:p14="http://schemas.microsoft.com/office/powerpoint/2010/main" val="499489312"/>
      </p:ext>
    </p:extLst>
  </p:cSld>
  <p:clrMapOvr>
    <a:masterClrMapping/>
  </p:clrMapOvr>
</p:sld>
</file>

<file path=ppt/theme/theme1.xml><?xml version="1.0" encoding="utf-8"?>
<a:theme xmlns:a="http://schemas.openxmlformats.org/drawingml/2006/main" name="FunkyShapesVTI">
  <a:themeElements>
    <a:clrScheme name="AnalogousFromDarkSeedLeftStep">
      <a:dk1>
        <a:srgbClr val="000000"/>
      </a:dk1>
      <a:lt1>
        <a:srgbClr val="FFFFFF"/>
      </a:lt1>
      <a:dk2>
        <a:srgbClr val="1B2C2F"/>
      </a:dk2>
      <a:lt2>
        <a:srgbClr val="F3F3F0"/>
      </a:lt2>
      <a:accent1>
        <a:srgbClr val="572BE7"/>
      </a:accent1>
      <a:accent2>
        <a:srgbClr val="1739D5"/>
      </a:accent2>
      <a:accent3>
        <a:srgbClr val="299AE7"/>
      </a:accent3>
      <a:accent4>
        <a:srgbClr val="15C0BD"/>
      </a:accent4>
      <a:accent5>
        <a:srgbClr val="23C57F"/>
      </a:accent5>
      <a:accent6>
        <a:srgbClr val="16C631"/>
      </a:accent6>
      <a:hlink>
        <a:srgbClr val="349C81"/>
      </a:hlink>
      <a:folHlink>
        <a:srgbClr val="7F7F7F"/>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docProps/app.xml><?xml version="1.0" encoding="utf-8"?>
<Properties xmlns="http://schemas.openxmlformats.org/officeDocument/2006/extended-properties" xmlns:vt="http://schemas.openxmlformats.org/officeDocument/2006/docPropsVTypes">
  <Template>office theme</Template>
  <TotalTime>53</TotalTime>
  <Words>523</Words>
  <Application>Microsoft Office PowerPoint</Application>
  <PresentationFormat>Widescreen</PresentationFormat>
  <Paragraphs>44</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Arial,Sans-Serif</vt:lpstr>
      <vt:lpstr>Avenir Next LT Pro</vt:lpstr>
      <vt:lpstr>Comic Sans MS</vt:lpstr>
      <vt:lpstr>FunkyShapesVTI</vt:lpstr>
      <vt:lpstr>COVID-19 Education for student athletes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M. Harvey</dc:creator>
  <cp:lastModifiedBy>Robert A. Peterson</cp:lastModifiedBy>
  <cp:revision>6</cp:revision>
  <dcterms:created xsi:type="dcterms:W3CDTF">2020-10-19T15:55:51Z</dcterms:created>
  <dcterms:modified xsi:type="dcterms:W3CDTF">2020-10-21T19:54:32Z</dcterms:modified>
</cp:coreProperties>
</file>